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617" r:id="rId3"/>
    <p:sldId id="783" r:id="rId4"/>
    <p:sldId id="784" r:id="rId5"/>
    <p:sldId id="786" r:id="rId6"/>
    <p:sldId id="788" r:id="rId7"/>
    <p:sldId id="789" r:id="rId8"/>
    <p:sldId id="792" r:id="rId9"/>
    <p:sldId id="793" r:id="rId10"/>
    <p:sldId id="794" r:id="rId11"/>
    <p:sldId id="795" r:id="rId12"/>
    <p:sldId id="796" r:id="rId13"/>
    <p:sldId id="797" r:id="rId14"/>
    <p:sldId id="800" r:id="rId15"/>
    <p:sldId id="798" r:id="rId16"/>
    <p:sldId id="799" r:id="rId17"/>
    <p:sldId id="801" r:id="rId18"/>
    <p:sldId id="802" r:id="rId19"/>
    <p:sldId id="803" r:id="rId20"/>
    <p:sldId id="804" r:id="rId21"/>
    <p:sldId id="805" r:id="rId22"/>
    <p:sldId id="806" r:id="rId23"/>
    <p:sldId id="807" r:id="rId24"/>
    <p:sldId id="808" r:id="rId25"/>
    <p:sldId id="809" r:id="rId26"/>
    <p:sldId id="810" r:id="rId27"/>
    <p:sldId id="811" r:id="rId28"/>
    <p:sldId id="812" r:id="rId29"/>
    <p:sldId id="813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8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4.12 t/m 4.14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Over 10 minuten spreken we het na. </a:t>
            </a:r>
          </a:p>
          <a:p>
            <a:r>
              <a:rPr lang="nl-NL" sz="2500" dirty="0" smtClean="0"/>
              <a:t>Vandaag t/m 4.14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998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876"/>
          <a:stretch/>
        </p:blipFill>
        <p:spPr>
          <a:xfrm>
            <a:off x="0" y="0"/>
            <a:ext cx="10359189" cy="144379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6872"/>
          <a:stretch/>
        </p:blipFill>
        <p:spPr>
          <a:xfrm>
            <a:off x="0" y="0"/>
            <a:ext cx="10359189" cy="294773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1239"/>
          <a:stretch/>
        </p:blipFill>
        <p:spPr>
          <a:xfrm>
            <a:off x="0" y="0"/>
            <a:ext cx="10359189" cy="333274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6903"/>
          <a:stretch/>
        </p:blipFill>
        <p:spPr>
          <a:xfrm>
            <a:off x="0" y="-1"/>
            <a:ext cx="10359189" cy="360947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2438"/>
          <a:stretch/>
        </p:blipFill>
        <p:spPr>
          <a:xfrm>
            <a:off x="0" y="-1"/>
            <a:ext cx="10359189" cy="393432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7333"/>
          <a:stretch/>
        </p:blipFill>
        <p:spPr>
          <a:xfrm>
            <a:off x="0" y="-1"/>
            <a:ext cx="10359189" cy="428324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32404"/>
          <a:stretch/>
        </p:blipFill>
        <p:spPr>
          <a:xfrm>
            <a:off x="0" y="-1"/>
            <a:ext cx="10359189" cy="462012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8708"/>
          <a:stretch/>
        </p:blipFill>
        <p:spPr>
          <a:xfrm>
            <a:off x="0" y="0"/>
            <a:ext cx="10359189" cy="487279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0359189" cy="683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12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5356"/>
          <a:stretch/>
        </p:blipFill>
        <p:spPr>
          <a:xfrm>
            <a:off x="0" y="0"/>
            <a:ext cx="12192000" cy="11670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8934"/>
          <a:stretch/>
        </p:blipFill>
        <p:spPr>
          <a:xfrm>
            <a:off x="0" y="0"/>
            <a:ext cx="12192000" cy="24183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3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70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Overheidstekort en staatschuld.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Staatschuld = hoeveel we in totaal geleend hebben (wordt vaak uitgedrukt </a:t>
            </a:r>
            <a:r>
              <a:rPr lang="nl-NL" sz="2500" dirty="0" err="1" smtClean="0"/>
              <a:t>t.o.v</a:t>
            </a:r>
            <a:r>
              <a:rPr lang="nl-NL" sz="2500" dirty="0" smtClean="0"/>
              <a:t> het BBP)</a:t>
            </a:r>
          </a:p>
          <a:p>
            <a:r>
              <a:rPr lang="nl-NL" sz="2500" dirty="0" smtClean="0"/>
              <a:t>Overheidstekort = overheidsuitgave – belasting (indien meer belasting dan overheidsuitgave is er een overschot)</a:t>
            </a:r>
          </a:p>
          <a:p>
            <a:r>
              <a:rPr lang="nl-NL" sz="2500" dirty="0" smtClean="0"/>
              <a:t>Staatschuld van 150 miljoen</a:t>
            </a:r>
          </a:p>
          <a:p>
            <a:r>
              <a:rPr lang="nl-NL" sz="2500" dirty="0" smtClean="0"/>
              <a:t>Te kort van 10 miljoen</a:t>
            </a:r>
          </a:p>
          <a:p>
            <a:r>
              <a:rPr lang="nl-NL" sz="2500" dirty="0" smtClean="0"/>
              <a:t>Jaar daarop staatschuld van 160 miljoen.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3661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nl-NL" sz="2500" dirty="0" smtClean="0"/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  <a:p>
            <a:r>
              <a:rPr lang="nl-NL" sz="2500" dirty="0" smtClean="0"/>
              <a:t>Begroting = inclusief aflossing</a:t>
            </a:r>
          </a:p>
          <a:p>
            <a:r>
              <a:rPr lang="nl-NL" sz="2500" dirty="0" smtClean="0"/>
              <a:t>Financieringssaldo = exclusief aflossing.</a:t>
            </a:r>
          </a:p>
          <a:p>
            <a:r>
              <a:rPr lang="nl-NL" sz="2500" dirty="0" smtClean="0"/>
              <a:t>Financieringssaldo geeft aan hoeveel de staatschuld groeit of afneemt.</a:t>
            </a:r>
          </a:p>
          <a:p>
            <a:endParaRPr lang="nl-NL" sz="2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50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54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</a:t>
            </a:r>
            <a:r>
              <a:rPr lang="nl-NL" b="1" dirty="0" smtClean="0"/>
              <a:t>4.15 </a:t>
            </a:r>
            <a:r>
              <a:rPr lang="nl-NL" b="1" dirty="0" smtClean="0"/>
              <a:t>t/m </a:t>
            </a:r>
            <a:r>
              <a:rPr lang="nl-NL" b="1" dirty="0" smtClean="0"/>
              <a:t>4.17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Over 10 minuten spreken we het na. </a:t>
            </a:r>
          </a:p>
          <a:p>
            <a:r>
              <a:rPr lang="nl-NL" sz="2500" dirty="0" smtClean="0"/>
              <a:t>Vandaag t/m </a:t>
            </a:r>
            <a:r>
              <a:rPr lang="nl-NL" sz="2500" dirty="0" smtClean="0"/>
              <a:t>4.20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505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604"/>
          <a:stretch/>
        </p:blipFill>
        <p:spPr>
          <a:xfrm>
            <a:off x="0" y="0"/>
            <a:ext cx="12192000" cy="7940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2359"/>
          <a:stretch/>
        </p:blipFill>
        <p:spPr>
          <a:xfrm>
            <a:off x="0" y="0"/>
            <a:ext cx="12192000" cy="34169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9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43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opgave </a:t>
            </a:r>
            <a:r>
              <a:rPr lang="nl-NL" b="1" dirty="0" smtClean="0"/>
              <a:t>4.18 </a:t>
            </a:r>
            <a:r>
              <a:rPr lang="nl-NL" b="1" dirty="0" smtClean="0"/>
              <a:t>t/m </a:t>
            </a:r>
            <a:r>
              <a:rPr lang="nl-NL" b="1" dirty="0" smtClean="0"/>
              <a:t>4.20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Over 10 minuten spreken we het na. </a:t>
            </a:r>
          </a:p>
          <a:p>
            <a:r>
              <a:rPr lang="nl-NL" sz="2500" dirty="0" smtClean="0"/>
              <a:t>Vandaag t/m </a:t>
            </a:r>
            <a:r>
              <a:rPr lang="nl-NL" sz="2500" dirty="0" smtClean="0"/>
              <a:t>4.20</a:t>
            </a:r>
          </a:p>
          <a:p>
            <a:r>
              <a:rPr lang="nl-NL" sz="2500" dirty="0" smtClean="0"/>
              <a:t>Hierna zit de reguliere stof erop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96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611"/>
          <a:stretch/>
        </p:blipFill>
        <p:spPr>
          <a:xfrm>
            <a:off x="0" y="0"/>
            <a:ext cx="12192000" cy="12753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4083"/>
          <a:stretch/>
        </p:blipFill>
        <p:spPr>
          <a:xfrm>
            <a:off x="0" y="0"/>
            <a:ext cx="12192000" cy="214162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3816"/>
          <a:stretch/>
        </p:blipFill>
        <p:spPr>
          <a:xfrm>
            <a:off x="0" y="0"/>
            <a:ext cx="12192000" cy="394635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96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27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3534"/>
          <a:stretch/>
        </p:blipFill>
        <p:spPr>
          <a:xfrm>
            <a:off x="0" y="0"/>
            <a:ext cx="12192000" cy="206943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664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61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Aankomende les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8916" y="2198689"/>
            <a:ext cx="9468852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laatste 2 lessen</a:t>
            </a:r>
          </a:p>
          <a:p>
            <a:r>
              <a:rPr lang="nl-NL" sz="2500" dirty="0" smtClean="0"/>
              <a:t>Les 1: 4.12 t/m 4.20 (eigenlijk al bij 4.14 maar denk dat nog niet iedereen daar was)</a:t>
            </a:r>
          </a:p>
          <a:p>
            <a:r>
              <a:rPr lang="nl-NL" sz="2500" dirty="0" smtClean="0"/>
              <a:t>Les 2: afmaken hoever we gekomen zijn, aantal zelftest opgaves.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0602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Laatste les: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Zelftest opgaves maken!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81605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</a:t>
            </a:r>
            <a:r>
              <a:rPr lang="nl-NL" b="1" dirty="0" smtClean="0"/>
              <a:t>opgave 4.34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Over 10 minuten spreken we het na. 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895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0487"/>
          <a:stretch/>
        </p:blipFill>
        <p:spPr>
          <a:xfrm>
            <a:off x="0" y="1"/>
            <a:ext cx="12192000" cy="24544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5258"/>
          <a:stretch/>
        </p:blipFill>
        <p:spPr>
          <a:xfrm>
            <a:off x="0" y="0"/>
            <a:ext cx="12192000" cy="277929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9834"/>
          <a:stretch/>
        </p:blipFill>
        <p:spPr>
          <a:xfrm>
            <a:off x="0" y="0"/>
            <a:ext cx="12192000" cy="311617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9652"/>
          <a:stretch/>
        </p:blipFill>
        <p:spPr>
          <a:xfrm>
            <a:off x="0" y="0"/>
            <a:ext cx="12192000" cy="375385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7295"/>
          <a:stretch/>
        </p:blipFill>
        <p:spPr>
          <a:xfrm>
            <a:off x="0" y="1"/>
            <a:ext cx="12192000" cy="513748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1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15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</a:t>
            </a:r>
            <a:r>
              <a:rPr lang="nl-NL" b="1" dirty="0" smtClean="0"/>
              <a:t>opgave 3.49 en 3.50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Over 10 minuten spreken we het na. 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814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3505"/>
          <a:stretch/>
        </p:blipFill>
        <p:spPr>
          <a:xfrm>
            <a:off x="0" y="1"/>
            <a:ext cx="11863137" cy="4445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5689"/>
          <a:stretch/>
        </p:blipFill>
        <p:spPr>
          <a:xfrm>
            <a:off x="0" y="1"/>
            <a:ext cx="11863137" cy="16637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6945"/>
          <a:stretch/>
        </p:blipFill>
        <p:spPr>
          <a:xfrm>
            <a:off x="0" y="1"/>
            <a:ext cx="11863137" cy="29464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7481"/>
          <a:stretch/>
        </p:blipFill>
        <p:spPr>
          <a:xfrm>
            <a:off x="0" y="1"/>
            <a:ext cx="11863137" cy="35941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8736"/>
          <a:stretch/>
        </p:blipFill>
        <p:spPr>
          <a:xfrm>
            <a:off x="0" y="1"/>
            <a:ext cx="11863137" cy="48768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4818"/>
          <a:stretch/>
        </p:blipFill>
        <p:spPr>
          <a:xfrm>
            <a:off x="0" y="1"/>
            <a:ext cx="11863137" cy="58293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863137" cy="684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21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</a:t>
            </a:r>
            <a:r>
              <a:rPr lang="nl-NL" b="1" dirty="0" smtClean="0"/>
              <a:t>opgave 2.46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Over 10 minuten spreken we het na. 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82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0871200" cy="681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56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3873"/>
          <a:stretch/>
        </p:blipFill>
        <p:spPr>
          <a:xfrm>
            <a:off x="0" y="0"/>
            <a:ext cx="11430000" cy="20828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7265"/>
          <a:stretch/>
        </p:blipFill>
        <p:spPr>
          <a:xfrm>
            <a:off x="0" y="0"/>
            <a:ext cx="11430000" cy="24638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2198"/>
          <a:stretch/>
        </p:blipFill>
        <p:spPr>
          <a:xfrm>
            <a:off x="0" y="0"/>
            <a:ext cx="11430000" cy="27559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6030"/>
          <a:stretch/>
        </p:blipFill>
        <p:spPr>
          <a:xfrm>
            <a:off x="0" y="0"/>
            <a:ext cx="11430000" cy="31115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1844"/>
          <a:stretch/>
        </p:blipFill>
        <p:spPr>
          <a:xfrm>
            <a:off x="0" y="0"/>
            <a:ext cx="11430000" cy="33528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9508"/>
          <a:stretch/>
        </p:blipFill>
        <p:spPr>
          <a:xfrm>
            <a:off x="0" y="0"/>
            <a:ext cx="11430000" cy="40640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4442"/>
          <a:stretch/>
        </p:blipFill>
        <p:spPr>
          <a:xfrm>
            <a:off x="0" y="0"/>
            <a:ext cx="11430000" cy="43561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8935"/>
          <a:stretch/>
        </p:blipFill>
        <p:spPr>
          <a:xfrm>
            <a:off x="0" y="0"/>
            <a:ext cx="11430000" cy="46736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3207"/>
          <a:stretch/>
        </p:blipFill>
        <p:spPr>
          <a:xfrm>
            <a:off x="0" y="0"/>
            <a:ext cx="11430000" cy="500380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7921"/>
          <a:stretch/>
        </p:blipFill>
        <p:spPr>
          <a:xfrm>
            <a:off x="0" y="0"/>
            <a:ext cx="11430000" cy="530860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30000" cy="576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71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</a:t>
            </a:r>
            <a:r>
              <a:rPr lang="nl-NL" b="1" dirty="0" smtClean="0"/>
              <a:t>opgave 148 en 1.51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Over 10 minuten spreken we het na. 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976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2513"/>
          <a:stretch/>
        </p:blipFill>
        <p:spPr>
          <a:xfrm>
            <a:off x="0" y="2581507"/>
            <a:ext cx="10795000" cy="117769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b="83765"/>
          <a:stretch/>
        </p:blipFill>
        <p:spPr>
          <a:xfrm>
            <a:off x="0" y="-1"/>
            <a:ext cx="11760200" cy="4191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53755"/>
          <a:stretch/>
        </p:blipFill>
        <p:spPr>
          <a:xfrm>
            <a:off x="0" y="-1"/>
            <a:ext cx="11760200" cy="11938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1760200" cy="258150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0953"/>
          <a:stretch/>
        </p:blipFill>
        <p:spPr>
          <a:xfrm>
            <a:off x="0" y="2581507"/>
            <a:ext cx="10795000" cy="167299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4651"/>
          <a:stretch/>
        </p:blipFill>
        <p:spPr>
          <a:xfrm>
            <a:off x="0" y="2581507"/>
            <a:ext cx="10795000" cy="237149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37537"/>
          <a:stretch/>
        </p:blipFill>
        <p:spPr>
          <a:xfrm>
            <a:off x="0" y="2581507"/>
            <a:ext cx="10795000" cy="267629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3309"/>
          <a:stretch/>
        </p:blipFill>
        <p:spPr>
          <a:xfrm>
            <a:off x="0" y="2581507"/>
            <a:ext cx="10795000" cy="328589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81506"/>
            <a:ext cx="10795000" cy="4284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22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Conjunctuur: de nadelen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Laag conjunctuur:</a:t>
            </a:r>
          </a:p>
          <a:p>
            <a:r>
              <a:rPr lang="nl-NL" sz="2500" dirty="0" smtClean="0"/>
              <a:t>Hoge werkloosheid </a:t>
            </a:r>
            <a:r>
              <a:rPr lang="nl-NL" sz="2500" dirty="0" smtClean="0">
                <a:sym typeface="Wingdings" panose="05000000000000000000" pitchFamily="2" charset="2"/>
              </a:rPr>
              <a:t> veel uitkeringen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Lage werkgelegenheid en consumptie  lage belastingen.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Creëert overheidstekort aangezien de inkomsten &lt; uitgaven.</a:t>
            </a:r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/>
              <a:t>Hoog conjunctuur:</a:t>
            </a:r>
          </a:p>
          <a:p>
            <a:r>
              <a:rPr lang="nl-NL" sz="2500" dirty="0" smtClean="0"/>
              <a:t>Hoge inflatie </a:t>
            </a:r>
            <a:r>
              <a:rPr lang="nl-NL" sz="2500" dirty="0" smtClean="0">
                <a:sym typeface="Wingdings" panose="05000000000000000000" pitchFamily="2" charset="2"/>
              </a:rPr>
              <a:t> afname internationale concurrentiepositie.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Een beleid voeren dat bij laag conjunctuur de economie stimuleert, en bij hoog conjunctuur de economie afremt noemen we </a:t>
            </a:r>
            <a:r>
              <a:rPr lang="nl-NL" sz="2500" b="1" dirty="0" smtClean="0">
                <a:sym typeface="Wingdings" panose="05000000000000000000" pitchFamily="2" charset="2"/>
              </a:rPr>
              <a:t>anticyclisch conjunctuurbeleid. </a:t>
            </a:r>
            <a:endParaRPr lang="nl-NL" sz="2500" b="1" dirty="0" smtClean="0"/>
          </a:p>
        </p:txBody>
      </p:sp>
    </p:spTree>
    <p:extLst>
      <p:ext uri="{BB962C8B-B14F-4D97-AF65-F5344CB8AC3E}">
        <p14:creationId xmlns:p14="http://schemas.microsoft.com/office/powerpoint/2010/main" val="210888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Maar ik weet niet hoe!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Laag conjunctuur </a:t>
            </a:r>
            <a:r>
              <a:rPr lang="nl-NL" sz="2500" dirty="0" smtClean="0">
                <a:sym typeface="Wingdings" panose="05000000000000000000" pitchFamily="2" charset="2"/>
              </a:rPr>
              <a:t> economie stimuleren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Hoe?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Belasting verlagen, bestedingen verhogen.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Hoog conjunctuur  economie afremmen.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Hoe?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Belasting verhogen, bestedingen verlagen.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0570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Meneer me SO ging drama, Hoe behaal ik al me punten op de toets?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48557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Belangrijke relaties om te benoemen (ontbreken ze dan kost het je punten!)</a:t>
            </a:r>
          </a:p>
          <a:p>
            <a:r>
              <a:rPr lang="nl-NL" sz="2500" dirty="0" smtClean="0"/>
              <a:t>Verandering vraag </a:t>
            </a:r>
            <a:r>
              <a:rPr lang="nl-NL" sz="2500" dirty="0" smtClean="0">
                <a:sym typeface="Wingdings" panose="05000000000000000000" pitchFamily="2" charset="2"/>
              </a:rPr>
              <a:t> verandering productie  verandering inkomen  verandering consumptie  verandering vraag.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Benoem je één van deze niet, kan je nooit de volledige punten krijgen.</a:t>
            </a:r>
          </a:p>
          <a:p>
            <a:endParaRPr lang="nl-NL" sz="25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0191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inverdieneffect en uitverdieneffect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Overheid geeft meer uit </a:t>
            </a:r>
            <a:r>
              <a:rPr lang="nl-NL" sz="2500" dirty="0" smtClean="0">
                <a:sym typeface="Wingdings" panose="05000000000000000000" pitchFamily="2" charset="2"/>
              </a:rPr>
              <a:t> hogere vraag  hogere productie  hoger inkomen  meer belastinginkomsten (gedeelte verdienen we terug/inverdieneffect)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Overheid verhoogt de belasting  lager inkomen  lagere consumptie  lagere vraag  lagere productie  minder inkomen  minder belastinginkomsten (gedeelte van de besparingen lijdt tot verlies belasting / uitverdieneffect)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1637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Timing is </a:t>
            </a:r>
            <a:r>
              <a:rPr lang="nl-NL" dirty="0" err="1" smtClean="0"/>
              <a:t>everything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Wat maakt beleid voeren lastig?</a:t>
            </a:r>
          </a:p>
          <a:p>
            <a:r>
              <a:rPr lang="nl-NL" sz="2400" dirty="0" smtClean="0"/>
              <a:t>In hoog conjunctuur wil je de economie afremmen.</a:t>
            </a:r>
          </a:p>
          <a:p>
            <a:r>
              <a:rPr lang="nl-NL" sz="2400" dirty="0" smtClean="0"/>
              <a:t>In laag conjunctuur wil je de economie stimuleren.</a:t>
            </a:r>
          </a:p>
          <a:p>
            <a:r>
              <a:rPr lang="nl-NL" sz="2400" dirty="0" smtClean="0"/>
              <a:t>Deze besluiten kosten tijd voordat ze uitgevoerd kunnen worden.</a:t>
            </a:r>
          </a:p>
          <a:p>
            <a:r>
              <a:rPr lang="nl-NL" sz="2400" dirty="0" smtClean="0"/>
              <a:t>Zou dus kunnen: we besluiten om te gaan bezuinigen, dit mag vervolgens na bepaalde periode, dan is bezuinigen opeens niet meer gewenst.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87670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overheid grijpt in.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43790"/>
            <a:ext cx="8596668" cy="4621636"/>
          </a:xfrm>
        </p:spPr>
        <p:txBody>
          <a:bodyPr>
            <a:noAutofit/>
          </a:bodyPr>
          <a:lstStyle/>
          <a:p>
            <a:r>
              <a:rPr lang="nl-NL" sz="2500" dirty="0" smtClean="0"/>
              <a:t>De overheid kan op 2 manieren ingrijpen.</a:t>
            </a:r>
          </a:p>
          <a:p>
            <a:r>
              <a:rPr lang="nl-NL" sz="2500" dirty="0" smtClean="0"/>
              <a:t>Of automatische zonder dat ze zelf actief iets moet veranderen.</a:t>
            </a:r>
          </a:p>
          <a:p>
            <a:r>
              <a:rPr lang="nl-NL" sz="2500" dirty="0" smtClean="0"/>
              <a:t>Sociale uitkeringen (hogere werkloosheid wordt gecompenseerd door hogere sociale uitkeringen)</a:t>
            </a:r>
          </a:p>
          <a:p>
            <a:r>
              <a:rPr lang="nl-NL" sz="2500" dirty="0" smtClean="0"/>
              <a:t>Progressieve belasting (laag conjunctuur relatief weinig belasting dus hogere bestedingen, hoog conjunctuur, relatief veel belasting, iets lagere bestedingen)</a:t>
            </a:r>
          </a:p>
          <a:p>
            <a:r>
              <a:rPr lang="nl-NL" sz="2500" dirty="0" smtClean="0"/>
              <a:t>Dit noemen we </a:t>
            </a:r>
            <a:r>
              <a:rPr lang="nl-NL" sz="2500" b="1" dirty="0" smtClean="0"/>
              <a:t>automatische stabilisatoren.</a:t>
            </a:r>
          </a:p>
          <a:p>
            <a:r>
              <a:rPr lang="nl-NL" sz="2500" dirty="0" smtClean="0"/>
              <a:t>Of actief door meer of minder uit te gaan geven. Dus het aanpassen van de overheidsbestedingen.</a:t>
            </a:r>
          </a:p>
        </p:txBody>
      </p:sp>
    </p:spTree>
    <p:extLst>
      <p:ext uri="{BB962C8B-B14F-4D97-AF65-F5344CB8AC3E}">
        <p14:creationId xmlns:p14="http://schemas.microsoft.com/office/powerpoint/2010/main" val="4518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werkt dit automatisch?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2505" y="1155033"/>
            <a:ext cx="9081497" cy="4886330"/>
          </a:xfrm>
        </p:spPr>
        <p:txBody>
          <a:bodyPr>
            <a:noAutofit/>
          </a:bodyPr>
          <a:lstStyle/>
          <a:p>
            <a:r>
              <a:rPr lang="nl-NL" sz="2400" dirty="0" smtClean="0"/>
              <a:t>Als het goed gaat </a:t>
            </a:r>
            <a:r>
              <a:rPr lang="nl-NL" sz="2400" dirty="0" smtClean="0">
                <a:sym typeface="Wingdings" panose="05000000000000000000" pitchFamily="2" charset="2"/>
              </a:rPr>
              <a:t> hoog conjunctuur, </a:t>
            </a:r>
          </a:p>
          <a:p>
            <a:r>
              <a:rPr lang="nl-NL" sz="2400" dirty="0" smtClean="0">
                <a:sym typeface="Wingdings" panose="05000000000000000000" pitchFamily="2" charset="2"/>
              </a:rPr>
              <a:t>door progressieve belasting betalen we relatief meer belasting  relatief minder consumptie  demping conjunctuur</a:t>
            </a:r>
          </a:p>
          <a:p>
            <a:r>
              <a:rPr lang="nl-NL" sz="2400" dirty="0" smtClean="0">
                <a:sym typeface="Wingdings" panose="05000000000000000000" pitchFamily="2" charset="2"/>
              </a:rPr>
              <a:t>Maar ook gaat het slecht  laag conjunctuur,</a:t>
            </a:r>
          </a:p>
          <a:p>
            <a:r>
              <a:rPr lang="nl-NL" sz="2400" dirty="0" smtClean="0">
                <a:sym typeface="Wingdings" panose="05000000000000000000" pitchFamily="2" charset="2"/>
              </a:rPr>
              <a:t>Door progressieve belasting betalen we relatief weinig belasting  relatief meer consumptie  demping conjunctuur.</a:t>
            </a:r>
          </a:p>
          <a:p>
            <a:r>
              <a:rPr lang="nl-NL" sz="2400" dirty="0" smtClean="0">
                <a:sym typeface="Wingdings" panose="05000000000000000000" pitchFamily="2" charset="2"/>
              </a:rPr>
              <a:t>Of sociale uitkeringen</a:t>
            </a:r>
          </a:p>
          <a:p>
            <a:r>
              <a:rPr lang="nl-NL" sz="2400" dirty="0" smtClean="0">
                <a:sym typeface="Wingdings" panose="05000000000000000000" pitchFamily="2" charset="2"/>
              </a:rPr>
              <a:t>Hoog conjunctuur  lage uitkeringen  minder inkomen beschikbaar  dempt conjunctuur</a:t>
            </a:r>
          </a:p>
          <a:p>
            <a:r>
              <a:rPr lang="nl-NL" sz="2400" dirty="0" smtClean="0">
                <a:sym typeface="Wingdings" panose="05000000000000000000" pitchFamily="2" charset="2"/>
              </a:rPr>
              <a:t>Laag conjunctuur  hoge uitkeringen  meer inkomen beschikbaar  dempt conjunctuur.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9163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3179</TotalTime>
  <Words>768</Words>
  <Application>Microsoft Office PowerPoint</Application>
  <PresentationFormat>Breedbeeld</PresentationFormat>
  <Paragraphs>188</Paragraphs>
  <Slides>29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4" baseType="lpstr">
      <vt:lpstr>Arial</vt:lpstr>
      <vt:lpstr>Trebuchet MS</vt:lpstr>
      <vt:lpstr>Wingdings</vt:lpstr>
      <vt:lpstr>Wingdings 3</vt:lpstr>
      <vt:lpstr>Facet</vt:lpstr>
      <vt:lpstr>Welkom VWO 5.</vt:lpstr>
      <vt:lpstr>Aankomende les </vt:lpstr>
      <vt:lpstr>Conjunctuur: de nadelen</vt:lpstr>
      <vt:lpstr>Maar ik weet niet hoe!</vt:lpstr>
      <vt:lpstr>Meneer me SO ging drama, Hoe behaal ik al me punten op de toets?</vt:lpstr>
      <vt:lpstr>Het inverdieneffect en uitverdieneffect</vt:lpstr>
      <vt:lpstr>Timing is everything</vt:lpstr>
      <vt:lpstr>De overheid grijpt in.</vt:lpstr>
      <vt:lpstr>Waarom werkt dit automatisch?</vt:lpstr>
      <vt:lpstr>Maak opgave 4.12 t/m 4.14</vt:lpstr>
      <vt:lpstr>PowerPoint-presentatie</vt:lpstr>
      <vt:lpstr>PowerPoint-presentatie</vt:lpstr>
      <vt:lpstr>Overheidstekort en staatschuld.</vt:lpstr>
      <vt:lpstr>PowerPoint-presentatie</vt:lpstr>
      <vt:lpstr>Maak opgave 4.15 t/m 4.17</vt:lpstr>
      <vt:lpstr>PowerPoint-presentatie</vt:lpstr>
      <vt:lpstr>Maak opgave 4.18 t/m 4.20</vt:lpstr>
      <vt:lpstr>PowerPoint-presentatie</vt:lpstr>
      <vt:lpstr>PowerPoint-presentatie</vt:lpstr>
      <vt:lpstr>Laatste les:</vt:lpstr>
      <vt:lpstr>Maak opgave 4.34</vt:lpstr>
      <vt:lpstr>PowerPoint-presentatie</vt:lpstr>
      <vt:lpstr>Maak opgave 3.49 en 3.50</vt:lpstr>
      <vt:lpstr>PowerPoint-presentatie</vt:lpstr>
      <vt:lpstr>Maak opgave 2.46</vt:lpstr>
      <vt:lpstr>PowerPoint-presentatie</vt:lpstr>
      <vt:lpstr>PowerPoint-presentatie</vt:lpstr>
      <vt:lpstr>Maak opgave 148 en 1.51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341</cp:revision>
  <dcterms:created xsi:type="dcterms:W3CDTF">2017-08-27T09:00:36Z</dcterms:created>
  <dcterms:modified xsi:type="dcterms:W3CDTF">2018-06-10T09:58:15Z</dcterms:modified>
</cp:coreProperties>
</file>