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783" r:id="rId4"/>
    <p:sldId id="784" r:id="rId5"/>
    <p:sldId id="786" r:id="rId6"/>
    <p:sldId id="788" r:id="rId7"/>
    <p:sldId id="789" r:id="rId8"/>
    <p:sldId id="792" r:id="rId9"/>
    <p:sldId id="793" r:id="rId10"/>
    <p:sldId id="794" r:id="rId11"/>
    <p:sldId id="795" r:id="rId12"/>
    <p:sldId id="796" r:id="rId13"/>
    <p:sldId id="797" r:id="rId14"/>
    <p:sldId id="800" r:id="rId15"/>
    <p:sldId id="798" r:id="rId16"/>
    <p:sldId id="799" r:id="rId17"/>
    <p:sldId id="801" r:id="rId18"/>
    <p:sldId id="802" r:id="rId19"/>
    <p:sldId id="803" r:id="rId20"/>
    <p:sldId id="804" r:id="rId21"/>
    <p:sldId id="805" r:id="rId22"/>
    <p:sldId id="806" r:id="rId23"/>
    <p:sldId id="807" r:id="rId24"/>
    <p:sldId id="808" r:id="rId25"/>
    <p:sldId id="809" r:id="rId26"/>
    <p:sldId id="810" r:id="rId27"/>
    <p:sldId id="811" r:id="rId28"/>
    <p:sldId id="812" r:id="rId29"/>
    <p:sldId id="81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4.12 t/m 4.14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  <a:p>
            <a:r>
              <a:rPr lang="nl-NL" sz="2500" dirty="0" smtClean="0"/>
              <a:t>Vandaag t/m 4.14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9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876"/>
          <a:stretch/>
        </p:blipFill>
        <p:spPr>
          <a:xfrm>
            <a:off x="0" y="0"/>
            <a:ext cx="10359189" cy="14437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872"/>
          <a:stretch/>
        </p:blipFill>
        <p:spPr>
          <a:xfrm>
            <a:off x="0" y="0"/>
            <a:ext cx="10359189" cy="29477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1239"/>
          <a:stretch/>
        </p:blipFill>
        <p:spPr>
          <a:xfrm>
            <a:off x="0" y="0"/>
            <a:ext cx="10359189" cy="33327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903"/>
          <a:stretch/>
        </p:blipFill>
        <p:spPr>
          <a:xfrm>
            <a:off x="0" y="-1"/>
            <a:ext cx="10359189" cy="36094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438"/>
          <a:stretch/>
        </p:blipFill>
        <p:spPr>
          <a:xfrm>
            <a:off x="0" y="-1"/>
            <a:ext cx="10359189" cy="393432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7333"/>
          <a:stretch/>
        </p:blipFill>
        <p:spPr>
          <a:xfrm>
            <a:off x="0" y="-1"/>
            <a:ext cx="10359189" cy="42832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2404"/>
          <a:stretch/>
        </p:blipFill>
        <p:spPr>
          <a:xfrm>
            <a:off x="0" y="-1"/>
            <a:ext cx="10359189" cy="462012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8708"/>
          <a:stretch/>
        </p:blipFill>
        <p:spPr>
          <a:xfrm>
            <a:off x="0" y="0"/>
            <a:ext cx="10359189" cy="487279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359189" cy="683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356"/>
          <a:stretch/>
        </p:blipFill>
        <p:spPr>
          <a:xfrm>
            <a:off x="0" y="0"/>
            <a:ext cx="12192000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934"/>
          <a:stretch/>
        </p:blipFill>
        <p:spPr>
          <a:xfrm>
            <a:off x="0" y="0"/>
            <a:ext cx="12192000" cy="24183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0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Overheidstekort en staatschuld.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Staatschuld = hoeveel we in totaal geleend hebben (wordt vaak uitgedrukt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BBP)</a:t>
            </a:r>
          </a:p>
          <a:p>
            <a:r>
              <a:rPr lang="nl-NL" sz="2500" dirty="0" smtClean="0"/>
              <a:t>Overheidstekort = overheidsuitgave – belasting (indien meer belasting dan overheidsuitgave is er een overschot)</a:t>
            </a:r>
          </a:p>
          <a:p>
            <a:r>
              <a:rPr lang="nl-NL" sz="2500" dirty="0" smtClean="0"/>
              <a:t>Staatschuld van 150 miljoen</a:t>
            </a:r>
          </a:p>
          <a:p>
            <a:r>
              <a:rPr lang="nl-NL" sz="2500" dirty="0" smtClean="0"/>
              <a:t>Te kort van 10 miljoen</a:t>
            </a:r>
          </a:p>
          <a:p>
            <a:r>
              <a:rPr lang="nl-NL" sz="2500" dirty="0" smtClean="0"/>
              <a:t>Jaar daarop staatschuld van 160 miljoen.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366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Begroting = inclusief aflossing</a:t>
            </a:r>
          </a:p>
          <a:p>
            <a:r>
              <a:rPr lang="nl-NL" sz="2500" dirty="0" smtClean="0"/>
              <a:t>Financieringssaldo = exclusief aflossing.</a:t>
            </a:r>
          </a:p>
          <a:p>
            <a:r>
              <a:rPr lang="nl-NL" sz="2500" dirty="0" smtClean="0"/>
              <a:t>Financieringssaldo geeft aan hoeveel de staatschuld groeit of afneemt.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0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</a:t>
            </a:r>
            <a:r>
              <a:rPr lang="nl-NL" b="1" dirty="0" smtClean="0"/>
              <a:t>4.15 </a:t>
            </a:r>
            <a:r>
              <a:rPr lang="nl-NL" b="1" dirty="0" smtClean="0"/>
              <a:t>t/m </a:t>
            </a:r>
            <a:r>
              <a:rPr lang="nl-NL" b="1" dirty="0" smtClean="0"/>
              <a:t>4.17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  <a:p>
            <a:r>
              <a:rPr lang="nl-NL" sz="2500" dirty="0" smtClean="0"/>
              <a:t>Vandaag t/m </a:t>
            </a:r>
            <a:r>
              <a:rPr lang="nl-NL" sz="2500" dirty="0" smtClean="0"/>
              <a:t>4.20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05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604"/>
          <a:stretch/>
        </p:blipFill>
        <p:spPr>
          <a:xfrm>
            <a:off x="0" y="0"/>
            <a:ext cx="12192000" cy="794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2359"/>
          <a:stretch/>
        </p:blipFill>
        <p:spPr>
          <a:xfrm>
            <a:off x="0" y="0"/>
            <a:ext cx="12192000" cy="34169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</a:t>
            </a:r>
            <a:r>
              <a:rPr lang="nl-NL" b="1" dirty="0" smtClean="0"/>
              <a:t>4.18 </a:t>
            </a:r>
            <a:r>
              <a:rPr lang="nl-NL" b="1" dirty="0" smtClean="0"/>
              <a:t>t/m </a:t>
            </a:r>
            <a:r>
              <a:rPr lang="nl-NL" b="1" dirty="0" smtClean="0"/>
              <a:t>4.20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  <a:p>
            <a:r>
              <a:rPr lang="nl-NL" sz="2500" dirty="0" smtClean="0"/>
              <a:t>Vandaag t/m </a:t>
            </a:r>
            <a:r>
              <a:rPr lang="nl-NL" sz="2500" dirty="0" smtClean="0"/>
              <a:t>4.20</a:t>
            </a:r>
          </a:p>
          <a:p>
            <a:r>
              <a:rPr lang="nl-NL" sz="2500" dirty="0" smtClean="0"/>
              <a:t>Hierna zit de reguliere stof erop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9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611"/>
          <a:stretch/>
        </p:blipFill>
        <p:spPr>
          <a:xfrm>
            <a:off x="0" y="0"/>
            <a:ext cx="12192000" cy="12753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083"/>
          <a:stretch/>
        </p:blipFill>
        <p:spPr>
          <a:xfrm>
            <a:off x="0" y="0"/>
            <a:ext cx="12192000" cy="21416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3816"/>
          <a:stretch/>
        </p:blipFill>
        <p:spPr>
          <a:xfrm>
            <a:off x="0" y="0"/>
            <a:ext cx="12192000" cy="39463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534"/>
          <a:stretch/>
        </p:blipFill>
        <p:spPr>
          <a:xfrm>
            <a:off x="0" y="0"/>
            <a:ext cx="12192000" cy="20694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66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1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986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laatste 2 lessen</a:t>
            </a:r>
          </a:p>
          <a:p>
            <a:r>
              <a:rPr lang="nl-NL" sz="2500" dirty="0" smtClean="0"/>
              <a:t>Les 1: 4.12 t/m 4.20 (eigenlijk al bij 4.14 maar denk dat nog niet iedereen daar was)</a:t>
            </a:r>
          </a:p>
          <a:p>
            <a:r>
              <a:rPr lang="nl-NL" sz="2500" dirty="0" smtClean="0"/>
              <a:t>Les 2: afmaken hoever we gekomen zijn, aantal zelftest opgaves.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Laatste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Zelftest opgaves maken!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160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opgave 4.34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9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487"/>
          <a:stretch/>
        </p:blipFill>
        <p:spPr>
          <a:xfrm>
            <a:off x="0" y="1"/>
            <a:ext cx="12192000" cy="24544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5258"/>
          <a:stretch/>
        </p:blipFill>
        <p:spPr>
          <a:xfrm>
            <a:off x="0" y="0"/>
            <a:ext cx="12192000" cy="27792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834"/>
          <a:stretch/>
        </p:blipFill>
        <p:spPr>
          <a:xfrm>
            <a:off x="0" y="0"/>
            <a:ext cx="12192000" cy="31161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9652"/>
          <a:stretch/>
        </p:blipFill>
        <p:spPr>
          <a:xfrm>
            <a:off x="0" y="0"/>
            <a:ext cx="12192000" cy="37538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7295"/>
          <a:stretch/>
        </p:blipFill>
        <p:spPr>
          <a:xfrm>
            <a:off x="0" y="1"/>
            <a:ext cx="12192000" cy="51374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1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opgave 3.49 en 3.50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14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505"/>
          <a:stretch/>
        </p:blipFill>
        <p:spPr>
          <a:xfrm>
            <a:off x="0" y="1"/>
            <a:ext cx="11863137" cy="4445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689"/>
          <a:stretch/>
        </p:blipFill>
        <p:spPr>
          <a:xfrm>
            <a:off x="0" y="1"/>
            <a:ext cx="11863137" cy="16637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6945"/>
          <a:stretch/>
        </p:blipFill>
        <p:spPr>
          <a:xfrm>
            <a:off x="0" y="1"/>
            <a:ext cx="11863137" cy="2946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7481"/>
          <a:stretch/>
        </p:blipFill>
        <p:spPr>
          <a:xfrm>
            <a:off x="0" y="1"/>
            <a:ext cx="11863137" cy="35941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8736"/>
          <a:stretch/>
        </p:blipFill>
        <p:spPr>
          <a:xfrm>
            <a:off x="0" y="1"/>
            <a:ext cx="11863137" cy="48768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4818"/>
          <a:stretch/>
        </p:blipFill>
        <p:spPr>
          <a:xfrm>
            <a:off x="0" y="1"/>
            <a:ext cx="11863137" cy="58293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63137" cy="684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1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opgave 2.46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82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871200" cy="68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6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3873"/>
          <a:stretch/>
        </p:blipFill>
        <p:spPr>
          <a:xfrm>
            <a:off x="0" y="0"/>
            <a:ext cx="11430000" cy="2082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265"/>
          <a:stretch/>
        </p:blipFill>
        <p:spPr>
          <a:xfrm>
            <a:off x="0" y="0"/>
            <a:ext cx="11430000" cy="2463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2198"/>
          <a:stretch/>
        </p:blipFill>
        <p:spPr>
          <a:xfrm>
            <a:off x="0" y="0"/>
            <a:ext cx="11430000" cy="2755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030"/>
          <a:stretch/>
        </p:blipFill>
        <p:spPr>
          <a:xfrm>
            <a:off x="0" y="0"/>
            <a:ext cx="11430000" cy="31115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844"/>
          <a:stretch/>
        </p:blipFill>
        <p:spPr>
          <a:xfrm>
            <a:off x="0" y="0"/>
            <a:ext cx="11430000" cy="33528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9508"/>
          <a:stretch/>
        </p:blipFill>
        <p:spPr>
          <a:xfrm>
            <a:off x="0" y="0"/>
            <a:ext cx="11430000" cy="4064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4442"/>
          <a:stretch/>
        </p:blipFill>
        <p:spPr>
          <a:xfrm>
            <a:off x="0" y="0"/>
            <a:ext cx="11430000" cy="43561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8935"/>
          <a:stretch/>
        </p:blipFill>
        <p:spPr>
          <a:xfrm>
            <a:off x="0" y="0"/>
            <a:ext cx="11430000" cy="46736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3207"/>
          <a:stretch/>
        </p:blipFill>
        <p:spPr>
          <a:xfrm>
            <a:off x="0" y="0"/>
            <a:ext cx="11430000" cy="50038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7921"/>
          <a:stretch/>
        </p:blipFill>
        <p:spPr>
          <a:xfrm>
            <a:off x="0" y="0"/>
            <a:ext cx="11430000" cy="53086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576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opgave 148 en 1.51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76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513"/>
          <a:stretch/>
        </p:blipFill>
        <p:spPr>
          <a:xfrm>
            <a:off x="0" y="2581507"/>
            <a:ext cx="10795000" cy="11776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83765"/>
          <a:stretch/>
        </p:blipFill>
        <p:spPr>
          <a:xfrm>
            <a:off x="0" y="-1"/>
            <a:ext cx="11760200" cy="4191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3755"/>
          <a:stretch/>
        </p:blipFill>
        <p:spPr>
          <a:xfrm>
            <a:off x="0" y="-1"/>
            <a:ext cx="11760200" cy="11938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1760200" cy="258150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0953"/>
          <a:stretch/>
        </p:blipFill>
        <p:spPr>
          <a:xfrm>
            <a:off x="0" y="2581507"/>
            <a:ext cx="10795000" cy="167299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4651"/>
          <a:stretch/>
        </p:blipFill>
        <p:spPr>
          <a:xfrm>
            <a:off x="0" y="2581507"/>
            <a:ext cx="10795000" cy="237149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7537"/>
          <a:stretch/>
        </p:blipFill>
        <p:spPr>
          <a:xfrm>
            <a:off x="0" y="2581507"/>
            <a:ext cx="10795000" cy="267629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3309"/>
          <a:stretch/>
        </p:blipFill>
        <p:spPr>
          <a:xfrm>
            <a:off x="0" y="2581507"/>
            <a:ext cx="10795000" cy="328589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1506"/>
            <a:ext cx="10795000" cy="428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Conjunctuur: de nadelen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Laag conjunctuur:</a:t>
            </a:r>
          </a:p>
          <a:p>
            <a:r>
              <a:rPr lang="nl-NL" sz="2500" dirty="0" smtClean="0"/>
              <a:t>Hoge werkloosheid </a:t>
            </a:r>
            <a:r>
              <a:rPr lang="nl-NL" sz="2500" dirty="0" smtClean="0">
                <a:sym typeface="Wingdings" panose="05000000000000000000" pitchFamily="2" charset="2"/>
              </a:rPr>
              <a:t> veel uitkeringen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Lage werkgelegenheid en consumptie  lage belastingen.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Creëert overheidstekort aangezien de inkomsten &lt; uitgaven.</a:t>
            </a:r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/>
              <a:t>Hoog conjunctuur:</a:t>
            </a:r>
          </a:p>
          <a:p>
            <a:r>
              <a:rPr lang="nl-NL" sz="2500" dirty="0" smtClean="0"/>
              <a:t>Hoge inflatie </a:t>
            </a:r>
            <a:r>
              <a:rPr lang="nl-NL" sz="2500" dirty="0" smtClean="0">
                <a:sym typeface="Wingdings" panose="05000000000000000000" pitchFamily="2" charset="2"/>
              </a:rPr>
              <a:t> afname internationale concurrentiepositie.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Een beleid voeren dat bij laag conjunctuur de economie stimuleert, en bij hoog conjunctuur de economie afremt noemen we </a:t>
            </a:r>
            <a:r>
              <a:rPr lang="nl-NL" sz="2500" b="1" dirty="0" smtClean="0">
                <a:sym typeface="Wingdings" panose="05000000000000000000" pitchFamily="2" charset="2"/>
              </a:rPr>
              <a:t>anticyclisch conjunctuurbeleid. </a:t>
            </a:r>
            <a:endParaRPr lang="nl-NL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10888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 ik weet niet hoe!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Laag conjunctuur </a:t>
            </a:r>
            <a:r>
              <a:rPr lang="nl-NL" sz="2500" dirty="0" smtClean="0">
                <a:sym typeface="Wingdings" panose="05000000000000000000" pitchFamily="2" charset="2"/>
              </a:rPr>
              <a:t> economie stimuleren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Belasting verlagen, bestedingen verhogen.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Hoog conjunctuur  economie afremmen.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Belasting verhogen, bestedingen verlagen.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0570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Meneer me SO ging drama, Hoe behaal ik al me punten op de toets?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48557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Belangrijke relaties om te benoemen (ontbreken ze dan kost het je punten!)</a:t>
            </a:r>
          </a:p>
          <a:p>
            <a:r>
              <a:rPr lang="nl-NL" sz="2500" dirty="0" smtClean="0"/>
              <a:t>Verandering vraag </a:t>
            </a:r>
            <a:r>
              <a:rPr lang="nl-NL" sz="2500" dirty="0" smtClean="0">
                <a:sym typeface="Wingdings" panose="05000000000000000000" pitchFamily="2" charset="2"/>
              </a:rPr>
              <a:t> verandering productie  verandering inkomen  verandering consumptie  verandering vraag.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Benoem je één van deze niet, kan je nooit de volledige punten krijgen.</a:t>
            </a:r>
          </a:p>
          <a:p>
            <a:endParaRPr lang="nl-NL" sz="25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191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inverdieneffect en uitverdieneffect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Overheid geeft meer uit </a:t>
            </a:r>
            <a:r>
              <a:rPr lang="nl-NL" sz="2500" dirty="0" smtClean="0">
                <a:sym typeface="Wingdings" panose="05000000000000000000" pitchFamily="2" charset="2"/>
              </a:rPr>
              <a:t> hogere vraag  hogere productie  hoger inkomen  meer belastinginkomsten (gedeelte verdienen we terug/inverdieneffect)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Overheid verhoogt de belasting  lager inkomen  lagere consumptie  lagere vraag  lagere productie  minder inkomen  minder belastinginkomsten (gedeelte van de besparingen lijdt tot verlies belasting / uitverdieneffect)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163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Timing is </a:t>
            </a:r>
            <a:r>
              <a:rPr lang="nl-NL" dirty="0" err="1" smtClean="0"/>
              <a:t>everything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Wat maakt beleid voeren lastig?</a:t>
            </a:r>
          </a:p>
          <a:p>
            <a:r>
              <a:rPr lang="nl-NL" sz="2400" dirty="0" smtClean="0"/>
              <a:t>In hoog conjunctuur wil je de economie afremmen.</a:t>
            </a:r>
          </a:p>
          <a:p>
            <a:r>
              <a:rPr lang="nl-NL" sz="2400" dirty="0" smtClean="0"/>
              <a:t>In laag conjunctuur wil je de economie stimuleren.</a:t>
            </a:r>
          </a:p>
          <a:p>
            <a:r>
              <a:rPr lang="nl-NL" sz="2400" dirty="0" smtClean="0"/>
              <a:t>Deze besluiten kosten tijd voordat ze uitgevoerd kunnen worden.</a:t>
            </a:r>
          </a:p>
          <a:p>
            <a:r>
              <a:rPr lang="nl-NL" sz="2400" dirty="0" smtClean="0"/>
              <a:t>Zou dus kunnen: we besluiten om te gaan bezuinigen, dit mag vervolgens na bepaalde periode, dan is bezuinigen opeens niet meer gewenst.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7670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overheid grijpt in.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3790"/>
            <a:ext cx="8596668" cy="4621636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overheid kan op 2 manieren ingrijpen.</a:t>
            </a:r>
          </a:p>
          <a:p>
            <a:r>
              <a:rPr lang="nl-NL" sz="2500" dirty="0" smtClean="0"/>
              <a:t>Of automatische zonder dat ze zelf actief iets moet veranderen.</a:t>
            </a:r>
          </a:p>
          <a:p>
            <a:r>
              <a:rPr lang="nl-NL" sz="2500" dirty="0" smtClean="0"/>
              <a:t>Sociale uitkeringen (hogere werkloosheid wordt gecompenseerd door hogere sociale uitkeringen)</a:t>
            </a:r>
          </a:p>
          <a:p>
            <a:r>
              <a:rPr lang="nl-NL" sz="2500" dirty="0" smtClean="0"/>
              <a:t>Progressieve belasting (laag conjunctuur relatief weinig belasting dus hogere bestedingen, hoog conjunctuur, relatief veel belasting, iets lagere bestedingen)</a:t>
            </a:r>
          </a:p>
          <a:p>
            <a:r>
              <a:rPr lang="nl-NL" sz="2500" dirty="0" smtClean="0"/>
              <a:t>Dit noemen we </a:t>
            </a:r>
            <a:r>
              <a:rPr lang="nl-NL" sz="2500" b="1" dirty="0" smtClean="0"/>
              <a:t>automatische stabilisatoren.</a:t>
            </a:r>
          </a:p>
          <a:p>
            <a:r>
              <a:rPr lang="nl-NL" sz="2500" dirty="0" smtClean="0"/>
              <a:t>Of actief door meer of minder uit te gaan geven. Dus het aanpassen van de overheidsbestedingen.</a:t>
            </a:r>
          </a:p>
        </p:txBody>
      </p:sp>
    </p:spTree>
    <p:extLst>
      <p:ext uri="{BB962C8B-B14F-4D97-AF65-F5344CB8AC3E}">
        <p14:creationId xmlns:p14="http://schemas.microsoft.com/office/powerpoint/2010/main" val="4518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werkt dit automatisch?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2505" y="1155033"/>
            <a:ext cx="9081497" cy="4886330"/>
          </a:xfrm>
        </p:spPr>
        <p:txBody>
          <a:bodyPr>
            <a:noAutofit/>
          </a:bodyPr>
          <a:lstStyle/>
          <a:p>
            <a:r>
              <a:rPr lang="nl-NL" sz="2400" dirty="0" smtClean="0"/>
              <a:t>Als het goed gaat </a:t>
            </a:r>
            <a:r>
              <a:rPr lang="nl-NL" sz="2400" dirty="0" smtClean="0">
                <a:sym typeface="Wingdings" panose="05000000000000000000" pitchFamily="2" charset="2"/>
              </a:rPr>
              <a:t> hoog conjunctuur, 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door progressieve belasting betalen we relatief meer belasting  relatief minder consumptie  demping conjunctuur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Maar ook gaat het slecht  laag conjunctuur,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Door progressieve belasting betalen we relatief weinig belasting  relatief meer consumptie  demping conjunctuur.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Of sociale uitkeringen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Hoog conjunctuur  lage uitkeringen  minder inkomen beschikbaar  dempt conjunctuur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Laag conjunctuur  hoge uitkeringen  meer inkomen beschikbaar  dempt conjunctuur.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16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3179</TotalTime>
  <Words>768</Words>
  <Application>Microsoft Office PowerPoint</Application>
  <PresentationFormat>Breedbeeld</PresentationFormat>
  <Paragraphs>188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4" baseType="lpstr">
      <vt:lpstr>Arial</vt:lpstr>
      <vt:lpstr>Trebuchet MS</vt:lpstr>
      <vt:lpstr>Wingdings</vt:lpstr>
      <vt:lpstr>Wingdings 3</vt:lpstr>
      <vt:lpstr>Facet</vt:lpstr>
      <vt:lpstr>Welkom VWO 5.</vt:lpstr>
      <vt:lpstr>Aankomende les </vt:lpstr>
      <vt:lpstr>Conjunctuur: de nadelen</vt:lpstr>
      <vt:lpstr>Maar ik weet niet hoe!</vt:lpstr>
      <vt:lpstr>Meneer me SO ging drama, Hoe behaal ik al me punten op de toets?</vt:lpstr>
      <vt:lpstr>Het inverdieneffect en uitverdieneffect</vt:lpstr>
      <vt:lpstr>Timing is everything</vt:lpstr>
      <vt:lpstr>De overheid grijpt in.</vt:lpstr>
      <vt:lpstr>Waarom werkt dit automatisch?</vt:lpstr>
      <vt:lpstr>Maak opgave 4.12 t/m 4.14</vt:lpstr>
      <vt:lpstr>PowerPoint-presentatie</vt:lpstr>
      <vt:lpstr>PowerPoint-presentatie</vt:lpstr>
      <vt:lpstr>Overheidstekort en staatschuld.</vt:lpstr>
      <vt:lpstr>PowerPoint-presentatie</vt:lpstr>
      <vt:lpstr>Maak opgave 4.15 t/m 4.17</vt:lpstr>
      <vt:lpstr>PowerPoint-presentatie</vt:lpstr>
      <vt:lpstr>Maak opgave 4.18 t/m 4.20</vt:lpstr>
      <vt:lpstr>PowerPoint-presentatie</vt:lpstr>
      <vt:lpstr>PowerPoint-presentatie</vt:lpstr>
      <vt:lpstr>Laatste les:</vt:lpstr>
      <vt:lpstr>Maak opgave 4.34</vt:lpstr>
      <vt:lpstr>PowerPoint-presentatie</vt:lpstr>
      <vt:lpstr>Maak opgave 3.49 en 3.50</vt:lpstr>
      <vt:lpstr>PowerPoint-presentatie</vt:lpstr>
      <vt:lpstr>Maak opgave 2.46</vt:lpstr>
      <vt:lpstr>PowerPoint-presentatie</vt:lpstr>
      <vt:lpstr>PowerPoint-presentatie</vt:lpstr>
      <vt:lpstr>Maak opgave 148 en 1.51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341</cp:revision>
  <dcterms:created xsi:type="dcterms:W3CDTF">2017-08-27T09:00:36Z</dcterms:created>
  <dcterms:modified xsi:type="dcterms:W3CDTF">2018-06-10T09:58:15Z</dcterms:modified>
</cp:coreProperties>
</file>